
<file path=[Content_Types].xml><?xml version="1.0" encoding="utf-8"?>
<Types xmlns="http://schemas.openxmlformats.org/package/2006/content-types">
  <Default Extension="xml" ContentType="application/xml"/>
  <Default Extension="doc" ContentType="application/msword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gif" ContentType="image/gif"/>
  <Default Extension="png" ContentType="image/png"/>
  <Default Extension="bin" ContentType="application/vnd.openxmlformats-officedocument.oleObjec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8" r:id="rId2"/>
    <p:sldId id="277" r:id="rId3"/>
    <p:sldId id="257" r:id="rId4"/>
    <p:sldId id="273" r:id="rId5"/>
    <p:sldId id="279" r:id="rId6"/>
    <p:sldId id="275" r:id="rId7"/>
    <p:sldId id="259" r:id="rId8"/>
    <p:sldId id="271" r:id="rId9"/>
    <p:sldId id="263" r:id="rId10"/>
    <p:sldId id="265" r:id="rId11"/>
    <p:sldId id="266" r:id="rId12"/>
    <p:sldId id="269" r:id="rId13"/>
    <p:sldId id="280" r:id="rId14"/>
    <p:sldId id="272" r:id="rId1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F"/>
    <a:srgbClr val="01A490"/>
    <a:srgbClr val="0089D0"/>
    <a:srgbClr val="00AEEF"/>
    <a:srgbClr val="20BDBE"/>
    <a:srgbClr val="F1592B"/>
    <a:srgbClr val="5C2E91"/>
    <a:srgbClr val="92278F"/>
    <a:srgbClr val="C6168D"/>
    <a:srgbClr val="F47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19" autoAdjust="0"/>
    <p:restoredTop sz="95366" autoAdjust="0"/>
  </p:normalViewPr>
  <p:slideViewPr>
    <p:cSldViewPr>
      <p:cViewPr>
        <p:scale>
          <a:sx n="120" d="100"/>
          <a:sy n="120" d="100"/>
        </p:scale>
        <p:origin x="2256" y="1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51D5D1-A65F-4A87-B8BB-EAA05D39B9D2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ECDF39B-26A6-4B0F-BFF7-8650E67FCFAB}">
      <dgm:prSet phldrT="[Text]" custT="1"/>
      <dgm:spPr>
        <a:solidFill>
          <a:srgbClr val="20BDBE"/>
        </a:solidFill>
      </dgm:spPr>
      <dgm:t>
        <a:bodyPr/>
        <a:lstStyle/>
        <a:p>
          <a:pPr algn="ctr"/>
          <a:r>
            <a:rPr lang="en-US" sz="1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    Campaigners</a:t>
          </a:r>
          <a:endParaRPr lang="en-US" sz="12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9793AF04-FC0D-4836-AB9C-DECEE6DD936B}" type="parTrans" cxnId="{A5B25EC0-2685-4E5C-90BC-9288BB63120F}">
      <dgm:prSet/>
      <dgm:spPr/>
      <dgm:t>
        <a:bodyPr/>
        <a:lstStyle/>
        <a:p>
          <a:endParaRPr lang="en-US"/>
        </a:p>
      </dgm:t>
    </dgm:pt>
    <dgm:pt modelId="{B7DC8A4D-5F0F-4521-ACF1-907D3638616C}" type="sibTrans" cxnId="{A5B25EC0-2685-4E5C-90BC-9288BB63120F}">
      <dgm:prSet/>
      <dgm:spPr/>
      <dgm:t>
        <a:bodyPr/>
        <a:lstStyle/>
        <a:p>
          <a:endParaRPr lang="en-US"/>
        </a:p>
      </dgm:t>
    </dgm:pt>
    <dgm:pt modelId="{57A1E607-B6D5-4238-9B3F-5FFFC4777E81}">
      <dgm:prSet phldrT="[Text]" custT="1"/>
      <dgm:spPr>
        <a:solidFill>
          <a:schemeClr val="accent1"/>
        </a:solidFill>
      </dgm:spPr>
      <dgm:t>
        <a:bodyPr/>
        <a:lstStyle/>
        <a:p>
          <a:pPr algn="ctr"/>
          <a:r>
            <a:rPr lang="en-US" sz="1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Team Captains</a:t>
          </a:r>
          <a:endParaRPr lang="en-US" sz="12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A234E29-9669-4D7E-B3CB-85861A7F5D97}" type="parTrans" cxnId="{921AFCEB-8DBC-4C7B-A8C5-F2690764D763}">
      <dgm:prSet/>
      <dgm:spPr/>
      <dgm:t>
        <a:bodyPr/>
        <a:lstStyle/>
        <a:p>
          <a:endParaRPr lang="en-US"/>
        </a:p>
      </dgm:t>
    </dgm:pt>
    <dgm:pt modelId="{BCC25F80-F3FD-4828-B571-1BFCD21D2E98}" type="sibTrans" cxnId="{921AFCEB-8DBC-4C7B-A8C5-F2690764D763}">
      <dgm:prSet/>
      <dgm:spPr/>
      <dgm:t>
        <a:bodyPr/>
        <a:lstStyle/>
        <a:p>
          <a:endParaRPr lang="en-US"/>
        </a:p>
      </dgm:t>
    </dgm:pt>
    <dgm:pt modelId="{28FBDF12-35E9-45C5-890B-DA9E992EACE3}">
      <dgm:prSet phldrT="[Text]" custT="1"/>
      <dgm:spPr>
        <a:solidFill>
          <a:srgbClr val="20BDBE"/>
        </a:solidFill>
      </dgm:spPr>
      <dgm:t>
        <a:bodyPr/>
        <a:lstStyle/>
        <a:p>
          <a:pPr algn="ctr"/>
          <a:r>
            <a:rPr lang="en-US" sz="12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Division Leaders</a:t>
          </a:r>
          <a:endParaRPr lang="en-US" sz="1200" b="1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7AC60037-758A-41C7-95FA-BDF4A20BAF78}" type="parTrans" cxnId="{4B41A549-3B90-47C6-834E-994926827126}">
      <dgm:prSet/>
      <dgm:spPr/>
      <dgm:t>
        <a:bodyPr/>
        <a:lstStyle/>
        <a:p>
          <a:endParaRPr lang="en-US"/>
        </a:p>
      </dgm:t>
    </dgm:pt>
    <dgm:pt modelId="{8C1D5018-FB23-4D78-8F2C-9CA26079DAAC}" type="sibTrans" cxnId="{4B41A549-3B90-47C6-834E-994926827126}">
      <dgm:prSet/>
      <dgm:spPr/>
      <dgm:t>
        <a:bodyPr/>
        <a:lstStyle/>
        <a:p>
          <a:endParaRPr lang="en-US"/>
        </a:p>
      </dgm:t>
    </dgm:pt>
    <dgm:pt modelId="{72A52F8F-8700-4A92-B96C-0799E0F41A22}">
      <dgm:prSet phldrT="[Text]" custT="1"/>
      <dgm:spPr>
        <a:solidFill>
          <a:schemeClr val="accent1"/>
        </a:solidFill>
      </dgm:spPr>
      <dgm:t>
        <a:bodyPr/>
        <a:lstStyle/>
        <a:p>
          <a:pPr algn="ctr"/>
          <a:r>
            <a:rPr lang="en-US" sz="1400" b="1" dirty="0" smtClean="0"/>
            <a:t>  </a:t>
          </a:r>
          <a:r>
            <a:rPr lang="en-US" sz="14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Co-Chairs</a:t>
          </a:r>
        </a:p>
        <a:p>
          <a:pPr algn="ctr"/>
          <a:r>
            <a:rPr lang="en-US" sz="10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 </a:t>
          </a:r>
          <a:r>
            <a:rPr lang="en-US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Jason </a:t>
          </a:r>
          <a:r>
            <a:rPr lang="en-US" sz="11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Piering</a:t>
          </a:r>
          <a:endParaRPr lang="en-US" sz="11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algn="ctr"/>
          <a:r>
            <a:rPr lang="en-US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 </a:t>
          </a:r>
          <a:r>
            <a:rPr lang="en-US" sz="11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Saffie</a:t>
          </a:r>
          <a:r>
            <a:rPr lang="en-US" sz="11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Farris</a:t>
          </a:r>
          <a:endParaRPr lang="en-US" sz="11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0D0450BA-6D98-40F0-A9DD-EE0C32FF6075}" type="parTrans" cxnId="{3E6D072D-038A-4BCB-84F1-AF3C2C4CF8E5}">
      <dgm:prSet/>
      <dgm:spPr/>
      <dgm:t>
        <a:bodyPr/>
        <a:lstStyle/>
        <a:p>
          <a:endParaRPr lang="en-US"/>
        </a:p>
      </dgm:t>
    </dgm:pt>
    <dgm:pt modelId="{08E6F445-B1F7-4EDE-8091-8A8BCEB09998}" type="sibTrans" cxnId="{3E6D072D-038A-4BCB-84F1-AF3C2C4CF8E5}">
      <dgm:prSet/>
      <dgm:spPr/>
      <dgm:t>
        <a:bodyPr/>
        <a:lstStyle/>
        <a:p>
          <a:endParaRPr lang="en-US"/>
        </a:p>
      </dgm:t>
    </dgm:pt>
    <dgm:pt modelId="{316791DD-5DDC-4620-B976-4DABF603BEA3}" type="pres">
      <dgm:prSet presAssocID="{1751D5D1-A65F-4A87-B8BB-EAA05D39B9D2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C06188-BC12-4E95-86AD-52CB2C2CB9FF}" type="pres">
      <dgm:prSet presAssocID="{1751D5D1-A65F-4A87-B8BB-EAA05D39B9D2}" presName="comp1" presStyleCnt="0"/>
      <dgm:spPr/>
    </dgm:pt>
    <dgm:pt modelId="{2FBC7C68-FD49-4C72-85D2-D444F1D7A691}" type="pres">
      <dgm:prSet presAssocID="{1751D5D1-A65F-4A87-B8BB-EAA05D39B9D2}" presName="circle1" presStyleLbl="node1" presStyleIdx="0" presStyleCnt="4" custScaleX="116981" custLinFactNeighborX="0" custLinFactNeighborY="3774"/>
      <dgm:spPr/>
      <dgm:t>
        <a:bodyPr/>
        <a:lstStyle/>
        <a:p>
          <a:endParaRPr lang="en-US"/>
        </a:p>
      </dgm:t>
    </dgm:pt>
    <dgm:pt modelId="{F0B16009-13FA-434E-B3C0-43EA45A6FEF8}" type="pres">
      <dgm:prSet presAssocID="{1751D5D1-A65F-4A87-B8BB-EAA05D39B9D2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DBF1D3-4857-47C4-A0DB-2E5D05D86CD0}" type="pres">
      <dgm:prSet presAssocID="{1751D5D1-A65F-4A87-B8BB-EAA05D39B9D2}" presName="comp2" presStyleCnt="0"/>
      <dgm:spPr/>
    </dgm:pt>
    <dgm:pt modelId="{DC4B3ACB-ADF1-4108-B746-538C4E7AAA83}" type="pres">
      <dgm:prSet presAssocID="{1751D5D1-A65F-4A87-B8BB-EAA05D39B9D2}" presName="circle2" presStyleLbl="node1" presStyleIdx="1" presStyleCnt="4" custScaleX="132076"/>
      <dgm:spPr/>
      <dgm:t>
        <a:bodyPr/>
        <a:lstStyle/>
        <a:p>
          <a:endParaRPr lang="en-US"/>
        </a:p>
      </dgm:t>
    </dgm:pt>
    <dgm:pt modelId="{491B82E7-23F0-406A-92EB-229483AB634F}" type="pres">
      <dgm:prSet presAssocID="{1751D5D1-A65F-4A87-B8BB-EAA05D39B9D2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92856F-A8A3-49F6-A17C-A54F56D5188E}" type="pres">
      <dgm:prSet presAssocID="{1751D5D1-A65F-4A87-B8BB-EAA05D39B9D2}" presName="comp3" presStyleCnt="0"/>
      <dgm:spPr/>
    </dgm:pt>
    <dgm:pt modelId="{C253343D-5697-411A-AF2F-F5B328F7A98F}" type="pres">
      <dgm:prSet presAssocID="{1751D5D1-A65F-4A87-B8BB-EAA05D39B9D2}" presName="circle3" presStyleLbl="node1" presStyleIdx="2" presStyleCnt="4" custScaleX="150943"/>
      <dgm:spPr/>
      <dgm:t>
        <a:bodyPr/>
        <a:lstStyle/>
        <a:p>
          <a:endParaRPr lang="en-US"/>
        </a:p>
      </dgm:t>
    </dgm:pt>
    <dgm:pt modelId="{F393EC60-6F0B-433D-9237-EFF5E4D470E4}" type="pres">
      <dgm:prSet presAssocID="{1751D5D1-A65F-4A87-B8BB-EAA05D39B9D2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4C3C40-B7BC-4D00-A6C9-BD36A16EF1B5}" type="pres">
      <dgm:prSet presAssocID="{1751D5D1-A65F-4A87-B8BB-EAA05D39B9D2}" presName="comp4" presStyleCnt="0"/>
      <dgm:spPr/>
    </dgm:pt>
    <dgm:pt modelId="{71AC555A-3AA4-4CC8-8E61-12A85052F3F3}" type="pres">
      <dgm:prSet presAssocID="{1751D5D1-A65F-4A87-B8BB-EAA05D39B9D2}" presName="circle4" presStyleLbl="node1" presStyleIdx="3" presStyleCnt="4" custScaleX="169811"/>
      <dgm:spPr/>
      <dgm:t>
        <a:bodyPr/>
        <a:lstStyle/>
        <a:p>
          <a:endParaRPr lang="en-US"/>
        </a:p>
      </dgm:t>
    </dgm:pt>
    <dgm:pt modelId="{C4F20EAE-C332-435F-A33C-EFEC99937AA3}" type="pres">
      <dgm:prSet presAssocID="{1751D5D1-A65F-4A87-B8BB-EAA05D39B9D2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1AFCEB-8DBC-4C7B-A8C5-F2690764D763}" srcId="{1751D5D1-A65F-4A87-B8BB-EAA05D39B9D2}" destId="{57A1E607-B6D5-4238-9B3F-5FFFC4777E81}" srcOrd="1" destOrd="0" parTransId="{5A234E29-9669-4D7E-B3CB-85861A7F5D97}" sibTransId="{BCC25F80-F3FD-4828-B571-1BFCD21D2E98}"/>
    <dgm:cxn modelId="{DFD99B6D-2F76-F24C-8934-A1BBA05A8E7C}" type="presOf" srcId="{57A1E607-B6D5-4238-9B3F-5FFFC4777E81}" destId="{DC4B3ACB-ADF1-4108-B746-538C4E7AAA83}" srcOrd="0" destOrd="0" presId="urn:microsoft.com/office/officeart/2005/8/layout/venn2"/>
    <dgm:cxn modelId="{3764F63E-E254-E24D-A3C9-A8593A9CDB26}" type="presOf" srcId="{1751D5D1-A65F-4A87-B8BB-EAA05D39B9D2}" destId="{316791DD-5DDC-4620-B976-4DABF603BEA3}" srcOrd="0" destOrd="0" presId="urn:microsoft.com/office/officeart/2005/8/layout/venn2"/>
    <dgm:cxn modelId="{4B41A549-3B90-47C6-834E-994926827126}" srcId="{1751D5D1-A65F-4A87-B8BB-EAA05D39B9D2}" destId="{28FBDF12-35E9-45C5-890B-DA9E992EACE3}" srcOrd="2" destOrd="0" parTransId="{7AC60037-758A-41C7-95FA-BDF4A20BAF78}" sibTransId="{8C1D5018-FB23-4D78-8F2C-9CA26079DAAC}"/>
    <dgm:cxn modelId="{828C8E84-49BF-6947-A568-405D77F45742}" type="presOf" srcId="{28FBDF12-35E9-45C5-890B-DA9E992EACE3}" destId="{C253343D-5697-411A-AF2F-F5B328F7A98F}" srcOrd="0" destOrd="0" presId="urn:microsoft.com/office/officeart/2005/8/layout/venn2"/>
    <dgm:cxn modelId="{3E6D072D-038A-4BCB-84F1-AF3C2C4CF8E5}" srcId="{1751D5D1-A65F-4A87-B8BB-EAA05D39B9D2}" destId="{72A52F8F-8700-4A92-B96C-0799E0F41A22}" srcOrd="3" destOrd="0" parTransId="{0D0450BA-6D98-40F0-A9DD-EE0C32FF6075}" sibTransId="{08E6F445-B1F7-4EDE-8091-8A8BCEB09998}"/>
    <dgm:cxn modelId="{BAF5DA0D-9BAD-6A40-B6A1-77082879844E}" type="presOf" srcId="{72A52F8F-8700-4A92-B96C-0799E0F41A22}" destId="{71AC555A-3AA4-4CC8-8E61-12A85052F3F3}" srcOrd="0" destOrd="0" presId="urn:microsoft.com/office/officeart/2005/8/layout/venn2"/>
    <dgm:cxn modelId="{321219B5-E0E3-6D4E-AEE9-FCA7E823D7F6}" type="presOf" srcId="{1ECDF39B-26A6-4B0F-BFF7-8650E67FCFAB}" destId="{F0B16009-13FA-434E-B3C0-43EA45A6FEF8}" srcOrd="1" destOrd="0" presId="urn:microsoft.com/office/officeart/2005/8/layout/venn2"/>
    <dgm:cxn modelId="{EDE5A7AD-8269-FA48-8AC9-7E36F7419D4B}" type="presOf" srcId="{57A1E607-B6D5-4238-9B3F-5FFFC4777E81}" destId="{491B82E7-23F0-406A-92EB-229483AB634F}" srcOrd="1" destOrd="0" presId="urn:microsoft.com/office/officeart/2005/8/layout/venn2"/>
    <dgm:cxn modelId="{09388BEF-336E-0B4D-B5C3-04CC75F3DA03}" type="presOf" srcId="{72A52F8F-8700-4A92-B96C-0799E0F41A22}" destId="{C4F20EAE-C332-435F-A33C-EFEC99937AA3}" srcOrd="1" destOrd="0" presId="urn:microsoft.com/office/officeart/2005/8/layout/venn2"/>
    <dgm:cxn modelId="{997750F9-0631-6A47-8DAB-6F7A7F0747F9}" type="presOf" srcId="{28FBDF12-35E9-45C5-890B-DA9E992EACE3}" destId="{F393EC60-6F0B-433D-9237-EFF5E4D470E4}" srcOrd="1" destOrd="0" presId="urn:microsoft.com/office/officeart/2005/8/layout/venn2"/>
    <dgm:cxn modelId="{FA5D86FD-AC8B-8548-8125-DF4D6658F596}" type="presOf" srcId="{1ECDF39B-26A6-4B0F-BFF7-8650E67FCFAB}" destId="{2FBC7C68-FD49-4C72-85D2-D444F1D7A691}" srcOrd="0" destOrd="0" presId="urn:microsoft.com/office/officeart/2005/8/layout/venn2"/>
    <dgm:cxn modelId="{A5B25EC0-2685-4E5C-90BC-9288BB63120F}" srcId="{1751D5D1-A65F-4A87-B8BB-EAA05D39B9D2}" destId="{1ECDF39B-26A6-4B0F-BFF7-8650E67FCFAB}" srcOrd="0" destOrd="0" parTransId="{9793AF04-FC0D-4836-AB9C-DECEE6DD936B}" sibTransId="{B7DC8A4D-5F0F-4521-ACF1-907D3638616C}"/>
    <dgm:cxn modelId="{93E7FEAB-031F-0941-95CC-3257E3479958}" type="presParOf" srcId="{316791DD-5DDC-4620-B976-4DABF603BEA3}" destId="{17C06188-BC12-4E95-86AD-52CB2C2CB9FF}" srcOrd="0" destOrd="0" presId="urn:microsoft.com/office/officeart/2005/8/layout/venn2"/>
    <dgm:cxn modelId="{D7B23269-325A-1E44-A32D-8991F8FBE07B}" type="presParOf" srcId="{17C06188-BC12-4E95-86AD-52CB2C2CB9FF}" destId="{2FBC7C68-FD49-4C72-85D2-D444F1D7A691}" srcOrd="0" destOrd="0" presId="urn:microsoft.com/office/officeart/2005/8/layout/venn2"/>
    <dgm:cxn modelId="{F1C788F2-BB19-3248-BB6E-10C7C10DD700}" type="presParOf" srcId="{17C06188-BC12-4E95-86AD-52CB2C2CB9FF}" destId="{F0B16009-13FA-434E-B3C0-43EA45A6FEF8}" srcOrd="1" destOrd="0" presId="urn:microsoft.com/office/officeart/2005/8/layout/venn2"/>
    <dgm:cxn modelId="{31AF3EDC-9571-5941-B4F4-5933AA498C6F}" type="presParOf" srcId="{316791DD-5DDC-4620-B976-4DABF603BEA3}" destId="{D2DBF1D3-4857-47C4-A0DB-2E5D05D86CD0}" srcOrd="1" destOrd="0" presId="urn:microsoft.com/office/officeart/2005/8/layout/venn2"/>
    <dgm:cxn modelId="{CA858CC2-918C-6640-8B2B-26CBA1E78829}" type="presParOf" srcId="{D2DBF1D3-4857-47C4-A0DB-2E5D05D86CD0}" destId="{DC4B3ACB-ADF1-4108-B746-538C4E7AAA83}" srcOrd="0" destOrd="0" presId="urn:microsoft.com/office/officeart/2005/8/layout/venn2"/>
    <dgm:cxn modelId="{F327D860-D9F2-5B4B-B8CA-7E8A2710FA27}" type="presParOf" srcId="{D2DBF1D3-4857-47C4-A0DB-2E5D05D86CD0}" destId="{491B82E7-23F0-406A-92EB-229483AB634F}" srcOrd="1" destOrd="0" presId="urn:microsoft.com/office/officeart/2005/8/layout/venn2"/>
    <dgm:cxn modelId="{BD9ABC45-9C28-0149-A46B-920348281124}" type="presParOf" srcId="{316791DD-5DDC-4620-B976-4DABF603BEA3}" destId="{B192856F-A8A3-49F6-A17C-A54F56D5188E}" srcOrd="2" destOrd="0" presId="urn:microsoft.com/office/officeart/2005/8/layout/venn2"/>
    <dgm:cxn modelId="{D09DCE29-CF07-1641-8509-7489D8139375}" type="presParOf" srcId="{B192856F-A8A3-49F6-A17C-A54F56D5188E}" destId="{C253343D-5697-411A-AF2F-F5B328F7A98F}" srcOrd="0" destOrd="0" presId="urn:microsoft.com/office/officeart/2005/8/layout/venn2"/>
    <dgm:cxn modelId="{F1F7F6C3-4DAA-F94A-89C0-E94586A20EE1}" type="presParOf" srcId="{B192856F-A8A3-49F6-A17C-A54F56D5188E}" destId="{F393EC60-6F0B-433D-9237-EFF5E4D470E4}" srcOrd="1" destOrd="0" presId="urn:microsoft.com/office/officeart/2005/8/layout/venn2"/>
    <dgm:cxn modelId="{E0394EE9-8B33-DE4C-81D7-0BE753DD05FA}" type="presParOf" srcId="{316791DD-5DDC-4620-B976-4DABF603BEA3}" destId="{674C3C40-B7BC-4D00-A6C9-BD36A16EF1B5}" srcOrd="3" destOrd="0" presId="urn:microsoft.com/office/officeart/2005/8/layout/venn2"/>
    <dgm:cxn modelId="{7A8937B5-57F4-9541-926F-599A0F5B898F}" type="presParOf" srcId="{674C3C40-B7BC-4D00-A6C9-BD36A16EF1B5}" destId="{71AC555A-3AA4-4CC8-8E61-12A85052F3F3}" srcOrd="0" destOrd="0" presId="urn:microsoft.com/office/officeart/2005/8/layout/venn2"/>
    <dgm:cxn modelId="{6AF5D28C-115C-294C-AA3C-4BA20C1C03CB}" type="presParOf" srcId="{674C3C40-B7BC-4D00-A6C9-BD36A16EF1B5}" destId="{C4F20EAE-C332-435F-A33C-EFEC99937AA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BC7C68-FD49-4C72-85D2-D444F1D7A691}">
      <dsp:nvSpPr>
        <dsp:cNvPr id="0" name=""/>
        <dsp:cNvSpPr/>
      </dsp:nvSpPr>
      <dsp:spPr>
        <a:xfrm>
          <a:off x="114302" y="0"/>
          <a:ext cx="4724395" cy="4038601"/>
        </a:xfrm>
        <a:prstGeom prst="ellipse">
          <a:avLst/>
        </a:prstGeom>
        <a:solidFill>
          <a:srgbClr val="20BDB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    Campaigners</a:t>
          </a:r>
          <a:endParaRPr lang="en-US" sz="12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816029" y="201930"/>
        <a:ext cx="1320941" cy="605790"/>
      </dsp:txXfrm>
    </dsp:sp>
    <dsp:sp modelId="{DC4B3ACB-ADF1-4108-B746-538C4E7AAA83}">
      <dsp:nvSpPr>
        <dsp:cNvPr id="0" name=""/>
        <dsp:cNvSpPr/>
      </dsp:nvSpPr>
      <dsp:spPr>
        <a:xfrm>
          <a:off x="342890" y="807720"/>
          <a:ext cx="4267218" cy="3230880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Team Captains</a:t>
          </a:r>
          <a:endParaRPr lang="en-US" sz="12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730803" y="1001573"/>
        <a:ext cx="1491392" cy="581558"/>
      </dsp:txXfrm>
    </dsp:sp>
    <dsp:sp modelId="{C253343D-5697-411A-AF2F-F5B328F7A98F}">
      <dsp:nvSpPr>
        <dsp:cNvPr id="0" name=""/>
        <dsp:cNvSpPr/>
      </dsp:nvSpPr>
      <dsp:spPr>
        <a:xfrm>
          <a:off x="647704" y="1615440"/>
          <a:ext cx="3657591" cy="2423160"/>
        </a:xfrm>
        <a:prstGeom prst="ellipse">
          <a:avLst/>
        </a:prstGeom>
        <a:solidFill>
          <a:srgbClr val="20BDB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Division Leaders</a:t>
          </a:r>
          <a:endParaRPr lang="en-US" sz="1200" b="1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624281" y="1797177"/>
        <a:ext cx="1704437" cy="545211"/>
      </dsp:txXfrm>
    </dsp:sp>
    <dsp:sp modelId="{71AC555A-3AA4-4CC8-8E61-12A85052F3F3}">
      <dsp:nvSpPr>
        <dsp:cNvPr id="0" name=""/>
        <dsp:cNvSpPr/>
      </dsp:nvSpPr>
      <dsp:spPr>
        <a:xfrm>
          <a:off x="1104902" y="2423160"/>
          <a:ext cx="2743195" cy="1615440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/>
            <a:t>  </a:t>
          </a:r>
          <a:r>
            <a:rPr lang="en-US" sz="1400" b="1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Co-Chairs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 </a:t>
          </a:r>
          <a:r>
            <a:rPr lang="en-US" sz="1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Jason </a:t>
          </a:r>
          <a:r>
            <a:rPr lang="en-US" sz="1100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Piering</a:t>
          </a:r>
          <a:endParaRPr lang="en-US" sz="1100" kern="1200"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 </a:t>
          </a:r>
          <a:r>
            <a:rPr lang="en-US" sz="1100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Saffie</a:t>
          </a:r>
          <a:r>
            <a:rPr lang="en-US" sz="1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Farris</a:t>
          </a:r>
          <a:endParaRPr lang="en-US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506633" y="2827020"/>
        <a:ext cx="1939732" cy="807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CB045-8244-4B96-9193-8F295577E59A}" type="datetimeFigureOut">
              <a:rPr lang="en-US" smtClean="0"/>
              <a:t>10/20/15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4895A-8182-4963-B9C3-F713F299A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31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4895A-8182-4963-B9C3-F713F299A9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61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F1C1-8865-4EBF-B5AB-0E43555C8794}" type="datetime1">
              <a:rPr lang="en-US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20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703E4-C982-48B0-8FF1-F758D20F4749}" type="datetime1">
              <a:rPr lang="en-US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294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C85E7-49A2-474B-ABE7-5D17A8CE2B79}" type="datetime1">
              <a:rPr lang="en-US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76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3FAB-A89F-4C7B-A943-22A3A0D144EB}" type="datetime1">
              <a:rPr lang="en-US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1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AC875-92A0-4CA1-98B0-C9E561C63B89}" type="datetime1">
              <a:rPr lang="en-US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8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F9967-141C-4F08-90B6-42A7EB06BBA9}" type="datetime1">
              <a:rPr lang="en-US" smtClean="0"/>
              <a:t>10/20/15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51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6061-0F26-4B3C-B0A6-12FDCE7BCC00}" type="datetime1">
              <a:rPr lang="en-US" smtClean="0"/>
              <a:t>10/20/15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2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016BC-BB5F-4AB1-96D5-E841C600578B}" type="datetime1">
              <a:rPr lang="en-US" smtClean="0"/>
              <a:t>10/20/15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3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534A6-BD53-4DD7-B789-FDDF0436E57F}" type="datetime1">
              <a:rPr lang="en-US" smtClean="0"/>
              <a:t>10/20/15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28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24A4-9C10-4079-9DEA-63C7A16B05ED}" type="datetime1">
              <a:rPr lang="en-US" smtClean="0"/>
              <a:t>10/20/15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8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AF0FB-EF86-4AF0-AC41-B2C3C9BF4DA1}" type="datetime1">
              <a:rPr lang="en-US" smtClean="0"/>
              <a:t>10/20/15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80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4237E-92EC-4C97-A93A-F43360EC2F03}" type="datetime1">
              <a:rPr lang="en-US" smtClean="0"/>
              <a:t>10/20/15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27C9A-54FE-4323-9412-9006D02211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78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2.jpeg"/><Relationship Id="rId6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2.jpeg"/><Relationship Id="rId8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3.png"/><Relationship Id="rId12" Type="http://schemas.openxmlformats.org/officeDocument/2006/relationships/image" Target="../media/image14.png"/><Relationship Id="rId13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6.gif"/><Relationship Id="rId5" Type="http://schemas.openxmlformats.org/officeDocument/2006/relationships/image" Target="../media/image7.gif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gif"/><Relationship Id="rId10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2.jpeg"/><Relationship Id="rId5" Type="http://schemas.openxmlformats.org/officeDocument/2006/relationships/image" Target="../media/image3.jpeg"/><Relationship Id="rId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oleObject" Target="../embeddings/oleObject1.bin"/><Relationship Id="rId6" Type="http://schemas.openxmlformats.org/officeDocument/2006/relationships/oleObject" Target="../embeddings/Microsoft_Word_97_-_2004_Document1.doc"/><Relationship Id="rId7" Type="http://schemas.openxmlformats.org/officeDocument/2006/relationships/image" Target="../media/image1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953000"/>
            <a:ext cx="9144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latin typeface="Cachet Std Bold" charset="0"/>
              <a:ea typeface="Cachet Std Bold" charset="0"/>
              <a:cs typeface="Cachet Std Bold" charset="0"/>
            </a:endParaRPr>
          </a:p>
          <a:p>
            <a:pPr algn="ctr"/>
            <a:r>
              <a:rPr lang="en-US" sz="4000" b="1" dirty="0" smtClean="0">
                <a:solidFill>
                  <a:srgbClr val="0060AF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2016 Park Cities Family YMCA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828800"/>
            <a:ext cx="5334000" cy="3422888"/>
          </a:xfrm>
          <a:prstGeom prst="rect">
            <a:avLst/>
          </a:prstGeom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3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Important</a:t>
            </a:r>
            <a:r>
              <a:rPr lang="en-US" sz="36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 Dates</a:t>
            </a:r>
            <a:endParaRPr lang="en-US" sz="3600" b="1" dirty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458200" cy="4953000"/>
          </a:xfrm>
        </p:spPr>
        <p:txBody>
          <a:bodyPr>
            <a:noAutofit/>
          </a:bodyPr>
          <a:lstStyle/>
          <a:p>
            <a:pPr marL="57150" indent="0">
              <a:buNone/>
            </a:pPr>
            <a:r>
              <a:rPr lang="en-US" sz="1400" b="1" dirty="0" smtClean="0">
                <a:latin typeface="Cachet Std Bold" charset="0"/>
                <a:ea typeface="Verdana" charset="0"/>
                <a:cs typeface="Verdana" charset="0"/>
              </a:rPr>
              <a:t>Campaigner Training</a:t>
            </a:r>
          </a:p>
          <a:p>
            <a:pPr indent="-285750"/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Tuesday, January 5, 2016 at 12:00pm at PCYMCA</a:t>
            </a:r>
          </a:p>
          <a:p>
            <a:pPr indent="-285750"/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Wednesday, January 6, 2016 at 5:30pm </a:t>
            </a:r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at PCYMCA</a:t>
            </a:r>
          </a:p>
          <a:p>
            <a:pPr indent="-285750"/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Thursday, January 7, 2016 at 7:30am </a:t>
            </a:r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at PCYMCA</a:t>
            </a:r>
          </a:p>
          <a:p>
            <a:pPr marL="57150" indent="0">
              <a:buNone/>
            </a:pPr>
            <a:endParaRPr lang="en-US" sz="12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57150" indent="0">
              <a:buNone/>
            </a:pPr>
            <a:r>
              <a:rPr lang="en-US" sz="1400" b="1" dirty="0" smtClean="0">
                <a:latin typeface="Cachet Std Bold" charset="0"/>
                <a:ea typeface="Verdana" charset="0"/>
                <a:cs typeface="Verdana" charset="0"/>
              </a:rPr>
              <a:t>Campaign Kickoff </a:t>
            </a:r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| Thursday, January 14, 2016 | 5:30-7:30pm at </a:t>
            </a:r>
            <a:r>
              <a:rPr lang="en-US" sz="1400" dirty="0" err="1" smtClean="0">
                <a:latin typeface="Cachet Std Bold" charset="0"/>
                <a:ea typeface="Verdana" charset="0"/>
                <a:cs typeface="Verdana" charset="0"/>
              </a:rPr>
              <a:t>Bowlounge</a:t>
            </a:r>
            <a:endParaRPr lang="en-US" sz="14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57150" indent="0">
              <a:buNone/>
            </a:pPr>
            <a:endParaRPr lang="en-US" sz="1200" dirty="0">
              <a:latin typeface="Cachet Std Bold" charset="0"/>
              <a:ea typeface="Verdana" charset="0"/>
              <a:cs typeface="Verdana" charset="0"/>
            </a:endParaRPr>
          </a:p>
          <a:p>
            <a:pPr marL="57150" indent="0">
              <a:buNone/>
            </a:pPr>
            <a:r>
              <a:rPr lang="en-US" sz="1400" b="1" dirty="0" smtClean="0">
                <a:latin typeface="Cachet Std Bold" charset="0"/>
                <a:ea typeface="Verdana" charset="0"/>
                <a:cs typeface="Verdana" charset="0"/>
              </a:rPr>
              <a:t>Calling Parties</a:t>
            </a:r>
          </a:p>
          <a:p>
            <a:pPr indent="-285750"/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Tuesday, January 19, 2016 from 5:30 to 7:00pm at PCYMCA</a:t>
            </a:r>
          </a:p>
          <a:p>
            <a:pPr indent="-285750"/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Tuesday, January </a:t>
            </a:r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26, 2016 </a:t>
            </a:r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from 5:30 to 7:00pm at PCYMCA</a:t>
            </a:r>
          </a:p>
          <a:p>
            <a:pPr indent="-285750"/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Tuesday, </a:t>
            </a:r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February 2, 2016 </a:t>
            </a:r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from 5:30 to 7:00pm at PCYMCA</a:t>
            </a:r>
          </a:p>
          <a:p>
            <a:pPr indent="-285750"/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Tuesday, </a:t>
            </a:r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February 9, 2016 </a:t>
            </a:r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from 5:30 to 7:00pm at PCYMCA</a:t>
            </a:r>
          </a:p>
          <a:p>
            <a:pPr indent="-285750"/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Tuesday, </a:t>
            </a:r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February 16, 2016 </a:t>
            </a:r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from 5:30 to 7:00pm at PCYMCA</a:t>
            </a:r>
          </a:p>
          <a:p>
            <a:pPr indent="-285750"/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Tuesday, </a:t>
            </a:r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February 23, 2016 </a:t>
            </a:r>
            <a:r>
              <a:rPr lang="en-US" sz="1400" dirty="0">
                <a:latin typeface="Cachet Std Bold" charset="0"/>
                <a:ea typeface="Verdana" charset="0"/>
                <a:cs typeface="Verdana" charset="0"/>
              </a:rPr>
              <a:t>from 5:30 to 7:00pm at </a:t>
            </a:r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PCYMCA</a:t>
            </a:r>
          </a:p>
          <a:p>
            <a:pPr indent="-285750"/>
            <a:endParaRPr lang="en-US" sz="1200" dirty="0">
              <a:latin typeface="Cachet Std Bold" charset="0"/>
              <a:ea typeface="Verdana" charset="0"/>
              <a:cs typeface="Verdana" charset="0"/>
            </a:endParaRPr>
          </a:p>
          <a:p>
            <a:pPr marL="57150" indent="0">
              <a:buNone/>
            </a:pPr>
            <a:r>
              <a:rPr lang="en-US" sz="1400" b="1" dirty="0" smtClean="0">
                <a:latin typeface="Cachet Std Bold" charset="0"/>
                <a:ea typeface="Verdana" charset="0"/>
                <a:cs typeface="Verdana" charset="0"/>
              </a:rPr>
              <a:t>Report Meetings</a:t>
            </a:r>
          </a:p>
          <a:p>
            <a:pPr indent="-285750"/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Thursday, February 4, 2016 at 7:30am at PCYMCA</a:t>
            </a:r>
          </a:p>
          <a:p>
            <a:pPr indent="-285750"/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Thursday, February 26, 2016 at 7:30am at PCYMCA</a:t>
            </a:r>
          </a:p>
          <a:p>
            <a:pPr indent="-285750"/>
            <a:endParaRPr lang="en-US" sz="1200" dirty="0">
              <a:latin typeface="Cachet Std Bold" charset="0"/>
              <a:ea typeface="Verdana" charset="0"/>
              <a:cs typeface="Verdana" charset="0"/>
            </a:endParaRPr>
          </a:p>
          <a:p>
            <a:pPr marL="57150" indent="0">
              <a:buNone/>
            </a:pPr>
            <a:r>
              <a:rPr lang="en-US" sz="1400" b="1" dirty="0" smtClean="0">
                <a:latin typeface="Cachet Std Bold" charset="0"/>
                <a:ea typeface="Verdana" charset="0"/>
                <a:cs typeface="Verdana" charset="0"/>
              </a:rPr>
              <a:t>Victory Celebration </a:t>
            </a:r>
            <a:r>
              <a:rPr lang="en-US" sz="1400" dirty="0" smtClean="0">
                <a:latin typeface="Cachet Std Bold" charset="0"/>
                <a:ea typeface="Verdana" charset="0"/>
                <a:cs typeface="Verdana" charset="0"/>
              </a:rPr>
              <a:t>| Thursday, March 3, 2016 at TBA</a:t>
            </a:r>
            <a:endParaRPr lang="en-US" sz="1400" dirty="0">
              <a:latin typeface="Cachet Std Bold" charset="0"/>
              <a:ea typeface="Verdana" charset="0"/>
              <a:cs typeface="Verdana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865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47800"/>
            <a:ext cx="9144000" cy="13716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  <a:latin typeface="Cachet Std Bold" charset="0"/>
                <a:ea typeface="Cachet Std Bold" charset="0"/>
                <a:cs typeface="Cachet Std Bold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Cachet Std Bold" charset="0"/>
                <a:ea typeface="Cachet Std Bold" charset="0"/>
                <a:cs typeface="Cachet Std Bold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Park Cities Family YMCA </a:t>
            </a:r>
            <a:b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2016 Calling Parties</a:t>
            </a:r>
            <a:r>
              <a:rPr lang="en-US" sz="36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5:30 to 7:00pm at PCYMCA</a:t>
            </a:r>
            <a:r>
              <a:rPr lang="en-US" sz="18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8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800" dirty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800" b="1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9336" y="3041650"/>
            <a:ext cx="53217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285750"/>
            <a:r>
              <a:rPr lang="en-US" dirty="0" smtClean="0">
                <a:latin typeface="Cachet Std Bold" charset="0"/>
                <a:ea typeface="Verdana" charset="0"/>
                <a:cs typeface="Verdana" charset="0"/>
              </a:rPr>
              <a:t>January  19	Dinner from Bubba’s</a:t>
            </a:r>
          </a:p>
          <a:p>
            <a:pPr indent="-285750"/>
            <a:r>
              <a:rPr lang="en-US" dirty="0" smtClean="0">
                <a:latin typeface="Cachet Std Bold" charset="0"/>
                <a:ea typeface="Verdana" charset="0"/>
                <a:cs typeface="Verdana" charset="0"/>
              </a:rPr>
              <a:t>January  26	Dinner from Banditos</a:t>
            </a:r>
            <a:endParaRPr lang="en-US" dirty="0">
              <a:latin typeface="Cachet Std Bold" charset="0"/>
              <a:ea typeface="Verdana" charset="0"/>
              <a:cs typeface="Verdana" charset="0"/>
            </a:endParaRPr>
          </a:p>
          <a:p>
            <a:pPr indent="-285750"/>
            <a:r>
              <a:rPr lang="en-US" dirty="0" smtClean="0">
                <a:latin typeface="Cachet Std Bold" charset="0"/>
                <a:ea typeface="Verdana" charset="0"/>
                <a:cs typeface="Verdana" charset="0"/>
              </a:rPr>
              <a:t>February  2	Dinner from Jason’s Deli</a:t>
            </a:r>
            <a:endParaRPr lang="en-US" dirty="0">
              <a:latin typeface="Cachet Std Bold" charset="0"/>
              <a:ea typeface="Verdana" charset="0"/>
              <a:cs typeface="Verdana" charset="0"/>
            </a:endParaRPr>
          </a:p>
          <a:p>
            <a:pPr indent="-285750"/>
            <a:r>
              <a:rPr lang="en-US" dirty="0" smtClean="0">
                <a:latin typeface="Cachet Std Bold" charset="0"/>
                <a:ea typeface="Verdana" charset="0"/>
                <a:cs typeface="Verdana" charset="0"/>
              </a:rPr>
              <a:t>February  9	Dinner from Rusty Taco</a:t>
            </a:r>
            <a:endParaRPr lang="en-US" dirty="0">
              <a:latin typeface="Cachet Std Bold" charset="0"/>
              <a:ea typeface="Verdana" charset="0"/>
              <a:cs typeface="Verdana" charset="0"/>
            </a:endParaRPr>
          </a:p>
          <a:p>
            <a:pPr indent="-285750"/>
            <a:r>
              <a:rPr lang="en-US" dirty="0" smtClean="0">
                <a:latin typeface="Cachet Std Bold" charset="0"/>
                <a:ea typeface="Verdana" charset="0"/>
                <a:cs typeface="Verdana" charset="0"/>
              </a:rPr>
              <a:t>February 16	Dinner from Corner Bakery </a:t>
            </a:r>
            <a:endParaRPr lang="en-US" dirty="0">
              <a:latin typeface="Cachet Std Bold" charset="0"/>
              <a:ea typeface="Verdana" charset="0"/>
              <a:cs typeface="Verdana" charset="0"/>
            </a:endParaRPr>
          </a:p>
          <a:p>
            <a:pPr indent="-285750"/>
            <a:r>
              <a:rPr lang="en-US" dirty="0" smtClean="0">
                <a:latin typeface="Cachet Std Bold" charset="0"/>
                <a:ea typeface="Verdana" charset="0"/>
                <a:cs typeface="Verdana" charset="0"/>
              </a:rPr>
              <a:t>February 23	Dinner from Blue Mesa Grill</a:t>
            </a:r>
            <a:endParaRPr lang="en-US" dirty="0">
              <a:latin typeface="Cachet Std Bold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5029200"/>
            <a:ext cx="274305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Prizes awarded for: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Most Money Raised 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Most Calls Made</a:t>
            </a:r>
          </a:p>
          <a:p>
            <a:pPr marL="285750" indent="-285750">
              <a:buFont typeface="Arial" charset="0"/>
              <a:buChar char="•"/>
            </a:pPr>
            <a:r>
              <a:rPr lang="en-US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Door Prizes (for fun!)</a:t>
            </a:r>
          </a:p>
          <a:p>
            <a:endParaRPr lang="en-US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485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Campaign Awards</a:t>
            </a:r>
            <a:endParaRPr lang="en-US" sz="4000" b="1" dirty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438400"/>
            <a:ext cx="3771900" cy="39624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400" b="1" dirty="0" smtClean="0">
                <a:latin typeface="Cachet Std Bold" charset="0"/>
                <a:ea typeface="Verdana" charset="0"/>
                <a:cs typeface="Verdana" charset="0"/>
              </a:rPr>
              <a:t>Herschel Hodges Advanced Gifts</a:t>
            </a:r>
          </a:p>
          <a:p>
            <a:r>
              <a:rPr lang="en-US" sz="3400" dirty="0">
                <a:latin typeface="Cachet Std Bold" charset="0"/>
                <a:ea typeface="Verdana" charset="0"/>
                <a:cs typeface="Verdana" charset="0"/>
              </a:rPr>
              <a:t>Top Worker | Most Money Raised</a:t>
            </a:r>
          </a:p>
          <a:p>
            <a:pPr marL="0" indent="0">
              <a:buNone/>
            </a:pPr>
            <a:endParaRPr lang="en-US" sz="3400" b="1" dirty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3400" b="1" dirty="0" smtClean="0">
                <a:latin typeface="Cachet Std Bold" charset="0"/>
                <a:ea typeface="Verdana" charset="0"/>
                <a:cs typeface="Verdana" charset="0"/>
              </a:rPr>
              <a:t>Commercial Division</a:t>
            </a:r>
          </a:p>
          <a:p>
            <a:r>
              <a:rPr lang="en-US" sz="3400" dirty="0">
                <a:latin typeface="Cachet Std Bold" charset="0"/>
                <a:ea typeface="Verdana" charset="0"/>
                <a:cs typeface="Verdana" charset="0"/>
              </a:rPr>
              <a:t>Top Worker | Most Money Raised</a:t>
            </a:r>
          </a:p>
          <a:p>
            <a:pPr marL="0" indent="0">
              <a:buNone/>
            </a:pPr>
            <a:endParaRPr lang="en-US" sz="34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3400" b="1" dirty="0" smtClean="0">
                <a:latin typeface="Cachet Std Bold" charset="0"/>
                <a:ea typeface="Verdana" charset="0"/>
                <a:cs typeface="Verdana" charset="0"/>
              </a:rPr>
              <a:t>Community Divisions</a:t>
            </a:r>
            <a:endParaRPr lang="en-US" sz="3400" b="1" dirty="0">
              <a:latin typeface="Cachet Std Bold" charset="0"/>
              <a:ea typeface="Verdana" charset="0"/>
              <a:cs typeface="Verdana" charset="0"/>
            </a:endParaRPr>
          </a:p>
          <a:p>
            <a:r>
              <a:rPr lang="en-US" sz="3400" dirty="0">
                <a:latin typeface="Cachet Std Bold" charset="0"/>
                <a:ea typeface="Verdana" charset="0"/>
                <a:cs typeface="Verdana" charset="0"/>
              </a:rPr>
              <a:t>Top Division Leader by </a:t>
            </a:r>
            <a:r>
              <a:rPr lang="en-US" sz="3400" dirty="0" smtClean="0">
                <a:latin typeface="Cachet Std Bold" charset="0"/>
                <a:ea typeface="Verdana" charset="0"/>
                <a:cs typeface="Verdana" charset="0"/>
              </a:rPr>
              <a:t>% of goal</a:t>
            </a:r>
          </a:p>
          <a:p>
            <a:r>
              <a:rPr lang="en-US" sz="3400" dirty="0">
                <a:latin typeface="Cachet Std Bold" charset="0"/>
                <a:ea typeface="Verdana" charset="0"/>
                <a:cs typeface="Verdana" charset="0"/>
              </a:rPr>
              <a:t>Most Money Raised by a Division </a:t>
            </a:r>
            <a:r>
              <a:rPr lang="en-US" sz="3400" dirty="0" smtClean="0">
                <a:latin typeface="Cachet Std Bold" charset="0"/>
                <a:ea typeface="Verdana" charset="0"/>
                <a:cs typeface="Verdana" charset="0"/>
              </a:rPr>
              <a:t>Leader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400" dirty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3400" b="1" dirty="0" smtClean="0">
                <a:latin typeface="Cachet Std Bold" charset="0"/>
                <a:ea typeface="Verdana" charset="0"/>
                <a:cs typeface="Verdana" charset="0"/>
              </a:rPr>
              <a:t>Youth &amp; Government Teen Division</a:t>
            </a:r>
          </a:p>
          <a:p>
            <a:r>
              <a:rPr lang="en-US" sz="3400" dirty="0" smtClean="0">
                <a:latin typeface="Cachet Std Bold" charset="0"/>
                <a:ea typeface="Verdana" charset="0"/>
                <a:cs typeface="Verdana" charset="0"/>
              </a:rPr>
              <a:t>Most Money Raised</a:t>
            </a:r>
          </a:p>
          <a:p>
            <a:r>
              <a:rPr lang="en-US" sz="3400" dirty="0" smtClean="0">
                <a:latin typeface="Cachet Std Bold" charset="0"/>
                <a:ea typeface="Verdana" charset="0"/>
                <a:cs typeface="Verdana" charset="0"/>
              </a:rPr>
              <a:t>Most Points Earned</a:t>
            </a:r>
          </a:p>
          <a:p>
            <a:r>
              <a:rPr lang="en-US" sz="3400" dirty="0" smtClean="0">
                <a:latin typeface="Cachet Std Bold" charset="0"/>
                <a:ea typeface="Verdana" charset="0"/>
                <a:cs typeface="Verdana" charset="0"/>
              </a:rPr>
              <a:t>Team Spirit Award</a:t>
            </a:r>
          </a:p>
          <a:p>
            <a:pPr marL="0" indent="0">
              <a:buNone/>
            </a:pPr>
            <a:endParaRPr lang="en-US" sz="3400" dirty="0">
              <a:latin typeface="Verdana" charset="0"/>
              <a:ea typeface="Verdana" charset="0"/>
              <a:cs typeface="Verdana" charset="0"/>
            </a:endParaRPr>
          </a:p>
          <a:p>
            <a:pPr marL="457200" lvl="1" indent="0">
              <a:buNone/>
            </a:pPr>
            <a:endParaRPr lang="en-US" sz="2100" dirty="0" smtClean="0">
              <a:latin typeface="Cachet Std Bold" charset="0"/>
            </a:endParaRPr>
          </a:p>
          <a:p>
            <a:endParaRPr lang="en-US" sz="2500" dirty="0">
              <a:latin typeface="Cachet Std Bold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2362200"/>
            <a:ext cx="4114800" cy="312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Community Team Awards</a:t>
            </a:r>
            <a:endParaRPr lang="en-US" sz="1600" b="1" dirty="0">
              <a:latin typeface="Cachet Std Bold" charset="0"/>
              <a:ea typeface="Verdana" charset="0"/>
              <a:cs typeface="Verdana" charset="0"/>
            </a:endParaRP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Top Team by % of goal</a:t>
            </a: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Most Money Raised by a Team</a:t>
            </a: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en-US" sz="16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Campaigner Awards</a:t>
            </a: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Top Worker - Most Money Raised </a:t>
            </a: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Top New Worker – Most Money Raised</a:t>
            </a: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Most # of Donations/Gifts</a:t>
            </a:r>
          </a:p>
          <a:p>
            <a:pPr>
              <a:spcBef>
                <a:spcPts val="0"/>
              </a:spcBef>
            </a:pP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Team Spirit Award</a:t>
            </a:r>
          </a:p>
          <a:p>
            <a:endParaRPr lang="en-US" sz="2500" dirty="0">
              <a:latin typeface="Cachet Std Bold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27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Awards</a:t>
            </a:r>
            <a:endParaRPr lang="en-US" sz="4000" b="1" dirty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362200"/>
            <a:ext cx="4191000" cy="3840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Park Cities Family YMCA</a:t>
            </a:r>
          </a:p>
          <a:p>
            <a:pPr>
              <a:buFont typeface="Arial" charset="0"/>
              <a:buChar char="•"/>
            </a:pP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5 Personal Training Sessions (With Dinah)</a:t>
            </a:r>
          </a:p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Park Cities Family YMCA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1 Year Family Membership</a:t>
            </a:r>
          </a:p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Exhale Spa</a:t>
            </a:r>
          </a:p>
          <a:p>
            <a:pPr marL="400050"/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$150 Gift Card</a:t>
            </a:r>
          </a:p>
          <a:p>
            <a:pPr marL="5715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Luke’s Locker</a:t>
            </a:r>
          </a:p>
          <a:p>
            <a:pPr indent="-285750"/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11 - $25 Gift Cards</a:t>
            </a:r>
          </a:p>
          <a:p>
            <a:pPr marL="57150" indent="0">
              <a:buNone/>
            </a:pPr>
            <a:r>
              <a:rPr lang="en-US" sz="1600" b="1" dirty="0" err="1" smtClean="0">
                <a:latin typeface="Cachet Std Bold" charset="0"/>
                <a:ea typeface="Verdana" charset="0"/>
                <a:cs typeface="Verdana" charset="0"/>
              </a:rPr>
              <a:t>Uchi</a:t>
            </a:r>
            <a:endParaRPr lang="en-US" sz="1600" b="1" dirty="0" smtClean="0">
              <a:latin typeface="Cachet Std Bold" charset="0"/>
              <a:ea typeface="Verdana" charset="0"/>
              <a:cs typeface="Verdana" charset="0"/>
            </a:endParaRP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2 - $100 Gift Card</a:t>
            </a:r>
          </a:p>
          <a:p>
            <a:pPr marL="457200" lvl="1" indent="0">
              <a:buNone/>
            </a:pPr>
            <a:endParaRPr lang="en-US" sz="2000" dirty="0">
              <a:latin typeface="Cachet Std Bold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029200" y="2362200"/>
            <a:ext cx="41910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Knife at The Highland</a:t>
            </a:r>
          </a:p>
          <a:p>
            <a:pPr marL="400050"/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$200 Gift Card</a:t>
            </a:r>
          </a:p>
          <a:p>
            <a:pPr marL="400050"/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$200 Gift Card</a:t>
            </a:r>
          </a:p>
          <a:p>
            <a:pPr marL="5715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Dicks Sporting Goods</a:t>
            </a:r>
          </a:p>
          <a:p>
            <a:pPr indent="-285750"/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$50 Gift Card</a:t>
            </a:r>
          </a:p>
          <a:p>
            <a:pPr marL="5715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Central Market</a:t>
            </a:r>
          </a:p>
          <a:p>
            <a:pPr indent="-285750"/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$100 Gift Card</a:t>
            </a:r>
          </a:p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Signed NFL Football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Roger </a:t>
            </a:r>
            <a:r>
              <a:rPr lang="en-US" sz="1600" dirty="0" err="1" smtClean="0">
                <a:latin typeface="Cachet Std Bold" charset="0"/>
                <a:ea typeface="Verdana" charset="0"/>
                <a:cs typeface="Verdana" charset="0"/>
              </a:rPr>
              <a:t>Staubach</a:t>
            </a:r>
            <a:endParaRPr lang="en-US" sz="16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457200" lvl="1" indent="0">
              <a:buNone/>
            </a:pPr>
            <a:endParaRPr lang="en-US" sz="2000" dirty="0" smtClean="0">
              <a:latin typeface="Cachet Std Bold" charset="0"/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399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2394479"/>
            <a:ext cx="8229600" cy="3733800"/>
          </a:xfrm>
        </p:spPr>
        <p:txBody>
          <a:bodyPr>
            <a:normAutofit/>
          </a:bodyPr>
          <a:lstStyle/>
          <a:p>
            <a:pPr algn="l"/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Roger Moon   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</a:br>
            <a:r>
              <a:rPr lang="en-US" sz="1600" b="1" dirty="0" smtClean="0">
                <a:solidFill>
                  <a:srgbClr val="01A490"/>
                </a:solidFill>
                <a:latin typeface="Cachet Std Bold" charset="0"/>
                <a:ea typeface="Verdana" charset="0"/>
                <a:cs typeface="Verdana" charset="0"/>
              </a:rPr>
              <a:t>rmoon@ymcadallas.org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</a:b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</a:b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Kendra Yanchak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</a:br>
            <a:r>
              <a:rPr lang="en-US" sz="1600" b="1" dirty="0" smtClean="0">
                <a:solidFill>
                  <a:srgbClr val="01A490"/>
                </a:solidFill>
                <a:latin typeface="Cachet Std Bold" charset="0"/>
                <a:ea typeface="Verdana" charset="0"/>
                <a:cs typeface="Verdana" charset="0"/>
              </a:rPr>
              <a:t>kyanchak@ymcadallas.org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</a:br>
            <a:r>
              <a:rPr lang="en-US" sz="1600" dirty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600" dirty="0">
                <a:latin typeface="Cachet Std Bold" charset="0"/>
                <a:ea typeface="Verdana" charset="0"/>
                <a:cs typeface="Verdana" charset="0"/>
              </a:rPr>
            </a:b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Stacy Wells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</a:br>
            <a:r>
              <a:rPr lang="en-US" sz="1600" b="1" dirty="0" smtClean="0">
                <a:solidFill>
                  <a:srgbClr val="01A490"/>
                </a:solidFill>
                <a:latin typeface="Cachet Std Bold" charset="0"/>
                <a:ea typeface="Verdana" charset="0"/>
                <a:cs typeface="Verdana" charset="0"/>
              </a:rPr>
              <a:t>swells@ymcadallas.org</a:t>
            </a:r>
            <a:r>
              <a:rPr lang="en-US" sz="1600" dirty="0" smtClean="0">
                <a:solidFill>
                  <a:srgbClr val="01A490"/>
                </a:solidFill>
                <a:latin typeface="Cachet Std Bold" charset="0"/>
                <a:ea typeface="Verdana" charset="0"/>
                <a:cs typeface="Verdana" charset="0"/>
              </a:rPr>
              <a:t> 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</a:br>
            <a:r>
              <a:rPr lang="en-US" sz="1600" dirty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600" dirty="0">
                <a:latin typeface="Cachet Std Bold" charset="0"/>
                <a:ea typeface="Verdana" charset="0"/>
                <a:cs typeface="Verdana" charset="0"/>
              </a:rPr>
            </a:b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Park Cities Family YMCA 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- </a:t>
            </a:r>
            <a:r>
              <a:rPr lang="is-IS" sz="1600" b="1" dirty="0">
                <a:solidFill>
                  <a:srgbClr val="01A490"/>
                </a:solidFill>
                <a:latin typeface="Cachet Std Bold" charset="0"/>
                <a:ea typeface="Verdana" charset="0"/>
                <a:cs typeface="Verdana" charset="0"/>
              </a:rPr>
              <a:t>(214) 526-7293</a:t>
            </a:r>
            <a:r>
              <a:rPr lang="en-US" sz="1800" dirty="0">
                <a:latin typeface="Cachet Std Bold" charset="0"/>
                <a:ea typeface="Verdana" charset="0"/>
                <a:cs typeface="Verdana" charset="0"/>
              </a:rPr>
              <a:t/>
            </a:r>
            <a:br>
              <a:rPr lang="en-US" sz="1800" dirty="0">
                <a:latin typeface="Cachet Std Bold" charset="0"/>
                <a:ea typeface="Verdana" charset="0"/>
                <a:cs typeface="Verdana" charset="0"/>
              </a:rPr>
            </a:br>
            <a:endParaRPr lang="en-US" sz="1800" dirty="0">
              <a:latin typeface="Cachet Std Bold" charset="0"/>
              <a:ea typeface="Verdana" charset="0"/>
              <a:cs typeface="Verdan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1447800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Questions?</a:t>
            </a:r>
            <a:endParaRPr lang="en-US" sz="4000" b="1" dirty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98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6498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Our Y Story</a:t>
            </a:r>
            <a:r>
              <a:rPr lang="en-US" sz="4000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Or, why we spend our time helping out!</a:t>
            </a:r>
            <a:endParaRPr lang="en-US" sz="2000" b="1" dirty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95262" y="5717490"/>
            <a:ext cx="7423379" cy="1123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These are just two Park Cities Family YMCA stories.  What is YOUR Y story?</a:t>
            </a:r>
          </a:p>
          <a:p>
            <a:pPr algn="ctr"/>
            <a:endParaRPr lang="en-US" sz="1100" b="1" dirty="0" smtClean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11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The Y makes </a:t>
            </a:r>
            <a:r>
              <a:rPr lang="en-US" sz="1100" b="1" dirty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accessible the support and opportunities that empower people and </a:t>
            </a:r>
            <a:r>
              <a:rPr lang="en-US" sz="11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communities </a:t>
            </a:r>
          </a:p>
          <a:p>
            <a:pPr algn="ctr"/>
            <a:r>
              <a:rPr lang="en-US" sz="11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with </a:t>
            </a:r>
            <a:r>
              <a:rPr lang="en-US" sz="1100" b="1" dirty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a focus </a:t>
            </a:r>
            <a:r>
              <a:rPr lang="en-US" sz="11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on Youth Development, Healthy Living, &amp; Social Responsibility.</a:t>
            </a:r>
            <a:endParaRPr lang="en-US" sz="1100" b="1" dirty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89778" y="3828801"/>
            <a:ext cx="29718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>
                <a:latin typeface="Cachet Std Bold" charset="0"/>
                <a:ea typeface="Verdana" charset="0"/>
                <a:cs typeface="Verdana" charset="0"/>
              </a:rPr>
              <a:t>Ches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 </a:t>
            </a:r>
            <a:r>
              <a:rPr lang="en-US" sz="1100" dirty="0" err="1">
                <a:latin typeface="Cachet Std Bold" charset="0"/>
                <a:ea typeface="Verdana" charset="0"/>
                <a:cs typeface="Verdana" charset="0"/>
              </a:rPr>
              <a:t>Hudel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 has dedicated much of her life to helping children with mental and physical challenges learn to swim. </a:t>
            </a:r>
            <a:r>
              <a:rPr lang="en-US" sz="1100" dirty="0" smtClean="0">
                <a:latin typeface="Cachet Std Bold" charset="0"/>
                <a:ea typeface="Verdana" charset="0"/>
                <a:cs typeface="Verdana" charset="0"/>
              </a:rPr>
              <a:t> This 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began when she volunteered as a college student to help a child with cerebral palsy learn to swim. Now approaching 82, </a:t>
            </a:r>
            <a:r>
              <a:rPr lang="en-US" sz="1100" dirty="0" err="1">
                <a:latin typeface="Cachet Std Bold" charset="0"/>
                <a:ea typeface="Verdana" charset="0"/>
                <a:cs typeface="Verdana" charset="0"/>
              </a:rPr>
              <a:t>Ches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 </a:t>
            </a:r>
            <a:r>
              <a:rPr lang="en-US" sz="1100" dirty="0" err="1">
                <a:latin typeface="Cachet Std Bold" charset="0"/>
                <a:ea typeface="Verdana" charset="0"/>
                <a:cs typeface="Verdana" charset="0"/>
              </a:rPr>
              <a:t>Hudel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 teaches swimming to more than 40 students in a program called Adaptive Aquatics at the Park Cities Family YMCA. 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52053" y="3822451"/>
            <a:ext cx="2971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Every year, about 70 children drown in Texas. </a:t>
            </a:r>
            <a:r>
              <a:rPr lang="en-US" sz="1100" dirty="0" smtClean="0">
                <a:latin typeface="Cachet Std Bold" charset="0"/>
                <a:ea typeface="Verdana" charset="0"/>
                <a:cs typeface="Verdana" charset="0"/>
              </a:rPr>
              <a:t> Studies 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show that minority children are especially at risk, as almost 60% </a:t>
            </a:r>
            <a:r>
              <a:rPr lang="en-US" sz="1100" dirty="0" smtClean="0">
                <a:latin typeface="Cachet Std Bold" charset="0"/>
                <a:ea typeface="Verdana" charset="0"/>
                <a:cs typeface="Verdana" charset="0"/>
              </a:rPr>
              <a:t>do not 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know how to swim and </a:t>
            </a:r>
            <a:r>
              <a:rPr lang="en-US" sz="1100" dirty="0" smtClean="0">
                <a:latin typeface="Cachet Std Bold" charset="0"/>
                <a:ea typeface="Verdana" charset="0"/>
                <a:cs typeface="Verdana" charset="0"/>
              </a:rPr>
              <a:t>are 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three times more likely to drown. </a:t>
            </a:r>
            <a:r>
              <a:rPr lang="en-US" sz="1100" dirty="0" smtClean="0">
                <a:latin typeface="Cachet Std Bold" charset="0"/>
                <a:ea typeface="Verdana" charset="0"/>
                <a:cs typeface="Verdana" charset="0"/>
              </a:rPr>
              <a:t> As 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a result, The Park Cities YMCA is bringing water safety awareness to minority </a:t>
            </a:r>
            <a:r>
              <a:rPr lang="en-US" sz="1100" dirty="0" smtClean="0">
                <a:latin typeface="Cachet Std Bold" charset="0"/>
                <a:ea typeface="Verdana" charset="0"/>
                <a:cs typeface="Verdana" charset="0"/>
              </a:rPr>
              <a:t>communities 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in the Love Field area, through an urban swim </a:t>
            </a:r>
            <a:r>
              <a:rPr lang="en-US" sz="1100" dirty="0" smtClean="0">
                <a:latin typeface="Cachet Std Bold" charset="0"/>
                <a:ea typeface="Verdana" charset="0"/>
                <a:cs typeface="Verdana" charset="0"/>
              </a:rPr>
              <a:t>program </a:t>
            </a:r>
            <a:r>
              <a:rPr lang="en-US" sz="1100" dirty="0">
                <a:latin typeface="Cachet Std Bold" charset="0"/>
                <a:ea typeface="Verdana" charset="0"/>
                <a:cs typeface="Verdana" charset="0"/>
              </a:rPr>
              <a:t>called “Make A Splash.”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438399"/>
            <a:ext cx="1828800" cy="1224087"/>
          </a:xfrm>
          <a:prstGeom prst="roundRect">
            <a:avLst>
              <a:gd name="adj" fmla="val 1291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5762" y="2438400"/>
            <a:ext cx="1935620" cy="1257585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674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476"/>
            <a:ext cx="8229600" cy="5302324"/>
          </a:xfrm>
        </p:spPr>
        <p:txBody>
          <a:bodyPr>
            <a:noAutofit/>
          </a:bodyPr>
          <a:lstStyle/>
          <a:p>
            <a:r>
              <a:rPr lang="en-US" sz="5000" b="1" dirty="0" smtClean="0">
                <a:solidFill>
                  <a:srgbClr val="01A49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100% </a:t>
            </a:r>
            <a:r>
              <a:rPr lang="en-US" sz="32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of YOUR Annual Campaign Donations provide scholarships, subsidies and support</a:t>
            </a:r>
            <a:r>
              <a:rPr lang="en-US" sz="3200" b="1" dirty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2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for </a:t>
            </a:r>
            <a:br>
              <a:rPr lang="en-US" sz="32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Park Cities Family YMCA Programs</a:t>
            </a:r>
            <a:r>
              <a:rPr lang="en-US" sz="3200" b="1" dirty="0" smtClean="0">
                <a:solidFill>
                  <a:schemeClr val="accent1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200" b="1" dirty="0" smtClean="0">
                <a:solidFill>
                  <a:schemeClr val="accent1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b="1" dirty="0">
                <a:solidFill>
                  <a:schemeClr val="accent1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200" b="1" dirty="0">
                <a:solidFill>
                  <a:schemeClr val="accent1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b="1" i="1" dirty="0" smtClean="0">
                <a:solidFill>
                  <a:srgbClr val="01A49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No one is ever turned away </a:t>
            </a:r>
            <a:br>
              <a:rPr lang="en-US" sz="3200" b="1" i="1" dirty="0" smtClean="0">
                <a:solidFill>
                  <a:srgbClr val="01A49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b="1" i="1" dirty="0" smtClean="0">
                <a:solidFill>
                  <a:srgbClr val="01A49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because of the inability to pay!</a:t>
            </a:r>
            <a:endParaRPr lang="en-US" sz="3200" b="1" i="1" dirty="0">
              <a:solidFill>
                <a:srgbClr val="01A49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70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27150"/>
            <a:ext cx="8229600" cy="1143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T</a:t>
            </a:r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he Power of Teamwork</a:t>
            </a:r>
            <a:b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 makes it possible!</a:t>
            </a:r>
            <a:endParaRPr lang="en-US" sz="4000" b="1" dirty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23518840"/>
              </p:ext>
            </p:extLst>
          </p:nvPr>
        </p:nvGraphicFramePr>
        <p:xfrm>
          <a:off x="2068664" y="2667000"/>
          <a:ext cx="4953000" cy="4038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620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80235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Cachet Std Bold" charset="0"/>
                <a:cs typeface="Cachet Std Bold" charset="0"/>
              </a:rPr>
              <a:t/>
            </a:r>
            <a:b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Cachet Std Bold" charset="0"/>
                <a:cs typeface="Cachet Std Bold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Division Leaders</a:t>
            </a:r>
            <a:br>
              <a:rPr lang="en-US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200" b="1" i="1" dirty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r>
              <a:rPr lang="en-US" sz="2200" b="1" i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ecruit 5 team captains to lead &amp; motivate </a:t>
            </a:r>
            <a:r>
              <a:rPr lang="en-US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743199"/>
            <a:ext cx="3962400" cy="333221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Herschel Hodges Advanced Gifts 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John Reniger</a:t>
            </a:r>
          </a:p>
          <a:p>
            <a:pPr marL="0" indent="0">
              <a:buNone/>
            </a:pPr>
            <a:endParaRPr lang="en-US" sz="16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Commercial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Chris Crocker</a:t>
            </a:r>
          </a:p>
          <a:p>
            <a:pPr marL="0" indent="0">
              <a:buNone/>
            </a:pPr>
            <a:endParaRPr lang="en-US" sz="16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Youth &amp; Government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Kendra Yanchak</a:t>
            </a:r>
          </a:p>
          <a:p>
            <a:pPr marL="0" indent="0">
              <a:buNone/>
            </a:pPr>
            <a:endParaRPr lang="en-US" sz="16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Guides </a:t>
            </a:r>
            <a:r>
              <a:rPr lang="en-US" sz="1600" b="1" dirty="0">
                <a:latin typeface="Cachet Std Bold" charset="0"/>
                <a:ea typeface="Verdana" charset="0"/>
                <a:cs typeface="Verdana" charset="0"/>
              </a:rPr>
              <a:t>&amp; </a:t>
            </a: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Princesses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Bryan </a:t>
            </a:r>
            <a:r>
              <a:rPr lang="en-US" sz="1600" dirty="0" err="1">
                <a:latin typeface="Cachet Std Bold" charset="0"/>
                <a:ea typeface="Verdana" charset="0"/>
                <a:cs typeface="Verdana" charset="0"/>
              </a:rPr>
              <a:t>Reinke</a:t>
            </a:r>
            <a:endParaRPr lang="en-US" sz="1600" dirty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endParaRPr lang="en-US" sz="1600" dirty="0" smtClean="0">
              <a:latin typeface="Cachet Std Bold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77857" y="2235250"/>
            <a:ext cx="2732314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>
              <a:latin typeface="Cachet Std Bold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486400" y="2743199"/>
            <a:ext cx="3048000" cy="3332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Sports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Angie Carlson</a:t>
            </a:r>
          </a:p>
          <a:p>
            <a:pPr marL="0" indent="0">
              <a:buNone/>
            </a:pPr>
            <a:endParaRPr lang="en-US" sz="16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Wellness</a:t>
            </a:r>
          </a:p>
          <a:p>
            <a:r>
              <a:rPr lang="en-US" sz="1600" dirty="0" err="1" smtClean="0">
                <a:latin typeface="Cachet Std Bold" charset="0"/>
                <a:ea typeface="Verdana" charset="0"/>
                <a:cs typeface="Verdana" charset="0"/>
              </a:rPr>
              <a:t>Saffie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 Farris</a:t>
            </a:r>
          </a:p>
          <a:p>
            <a:pPr marL="0" indent="0">
              <a:buNone/>
            </a:pPr>
            <a:endParaRPr lang="en-US" sz="16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Membership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Deborah Griffin</a:t>
            </a:r>
          </a:p>
          <a:p>
            <a:pPr marL="0" indent="0">
              <a:buNone/>
            </a:pPr>
            <a:endParaRPr lang="en-US" sz="16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Christian Initiatives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Chris </a:t>
            </a:r>
            <a:r>
              <a:rPr lang="en-US" sz="1600" dirty="0" err="1">
                <a:latin typeface="Cachet Std Bold" charset="0"/>
                <a:ea typeface="Verdana" charset="0"/>
                <a:cs typeface="Verdana" charset="0"/>
              </a:rPr>
              <a:t>Axley</a:t>
            </a:r>
            <a:endParaRPr lang="en-US" sz="1600" dirty="0">
              <a:latin typeface="Cachet Std Bold" charset="0"/>
              <a:ea typeface="Verdana" charset="0"/>
              <a:cs typeface="Verdana" charset="0"/>
            </a:endParaRPr>
          </a:p>
          <a:p>
            <a:endParaRPr lang="en-US" sz="1800" dirty="0">
              <a:latin typeface="Cachet Std Bold" charset="0"/>
            </a:endParaRPr>
          </a:p>
          <a:p>
            <a:pPr marL="0" indent="0">
              <a:buNone/>
            </a:pPr>
            <a:endParaRPr lang="en-US" sz="2400" dirty="0" smtClean="0">
              <a:latin typeface="Cachet Std Bold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http://www.texaswatchdog.org/files/am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8354" y="5450759"/>
            <a:ext cx="833393" cy="833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dawn.farrell\Desktop\TCU_logo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2178" y="5470763"/>
            <a:ext cx="1310604" cy="631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605686"/>
            <a:ext cx="1143000" cy="727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 descr="http://content.sportslogos.net/logos/34/842/full/6135_southern_methodist_mustangs-wordmark-2008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752780"/>
            <a:ext cx="1288222" cy="584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7" descr="http://upload.wikimedia.org/wikipedia/commons/thumb/5/56/LSU_text_logo.svg/500px-LSU_text_logo.svg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0578" y="2971800"/>
            <a:ext cx="1349200" cy="539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3328" y="3511480"/>
            <a:ext cx="2476500" cy="482600"/>
          </a:xfrm>
          <a:prstGeom prst="rect">
            <a:avLst/>
          </a:prstGeom>
        </p:spPr>
      </p:pic>
      <p:pic>
        <p:nvPicPr>
          <p:cNvPr id="15" name="Picture 11" descr="http://cf.juggle-images.com/matte/white/280x280/north-carolina-tar-heels-alternate-logo-7-primary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970" y="4528286"/>
            <a:ext cx="882570" cy="882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358" y="1371600"/>
            <a:ext cx="1652774" cy="1129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285" y="1308100"/>
            <a:ext cx="1056509" cy="1251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0" y="2732303"/>
            <a:ext cx="1143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55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1371600"/>
            <a:ext cx="8229600" cy="2057400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en-US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Team Captains</a:t>
            </a:r>
            <a:br>
              <a:rPr lang="en-US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200" b="1" i="1" dirty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R</a:t>
            </a:r>
            <a:r>
              <a:rPr lang="en-US" sz="2200" b="1" i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ecruit 5 volunteer campaigners to support &amp; inspire</a:t>
            </a:r>
            <a:br>
              <a:rPr lang="en-US" sz="2200" b="1" i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200" b="1" i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2200" b="1" i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800" dirty="0" smtClean="0">
                <a:solidFill>
                  <a:prstClr val="black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Solicit </a:t>
            </a:r>
            <a:r>
              <a:rPr lang="en-US" sz="1800" dirty="0">
                <a:solidFill>
                  <a:prstClr val="black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donations and raise awareness to support the programs, scholarships and subsidies of the Park Cities Family YMCA.</a:t>
            </a:r>
            <a:r>
              <a:rPr lang="en-US" sz="1600" dirty="0">
                <a:solidFill>
                  <a:prstClr val="black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600" dirty="0">
                <a:solidFill>
                  <a:prstClr val="black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77857" y="2235250"/>
            <a:ext cx="2732314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>
              <a:latin typeface="Cachet Std Bold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44528" y="3352800"/>
            <a:ext cx="75438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Campaigners</a:t>
            </a:r>
          </a:p>
          <a:p>
            <a:pPr algn="ctr"/>
            <a:r>
              <a:rPr lang="en-US" sz="2000" b="1" i="1" dirty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Share the impact of the Y with </a:t>
            </a:r>
            <a:r>
              <a:rPr lang="en-US" sz="2000" b="1" i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4-5 other people (donors!)</a:t>
            </a:r>
            <a:r>
              <a:rPr lang="en-US" sz="2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</a:p>
          <a:p>
            <a:endParaRPr lang="en-US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US" sz="1600" dirty="0" smtClean="0"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Solicit donations and raise awareness to support the programs, scholarships and subsidies of the Park Cities Family YMCA.</a:t>
            </a:r>
          </a:p>
          <a:p>
            <a:pPr algn="ctr"/>
            <a:endParaRPr lang="en-US" sz="1600" dirty="0" smtClean="0"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en-US" sz="1600" dirty="0"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sz="1600" b="1" i="1" dirty="0">
                <a:solidFill>
                  <a:srgbClr val="01A49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WE are all campaigners!  Campaigners are the Y’s best storytellers.  Due to YOUR work, no one is turned away because of an inability to pay! </a:t>
            </a:r>
          </a:p>
          <a:p>
            <a:pPr algn="ctr"/>
            <a: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2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300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87008"/>
            <a:ext cx="8229600" cy="127366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Our 2016 Goal is $435,000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187" y="2405270"/>
            <a:ext cx="5280025" cy="353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355" y="2438400"/>
            <a:ext cx="4865687" cy="346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4304" y="4022726"/>
            <a:ext cx="13477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742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7753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6 Steps to a Successful Ask</a:t>
            </a:r>
            <a:endParaRPr lang="en-US" sz="4000" b="1" dirty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42900" y="2057400"/>
            <a:ext cx="8458200" cy="46417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achet Std Bold" charset="0"/>
                <a:ea typeface="Verdana" charset="0"/>
                <a:cs typeface="Verdana" charset="0"/>
              </a:rPr>
              <a:t>1. Know The Y story, develop Your Y Story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Share with enthusiasm</a:t>
            </a:r>
          </a:p>
          <a:p>
            <a:pPr marL="0" indent="0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achet Std Bold" charset="0"/>
                <a:ea typeface="Verdana" charset="0"/>
                <a:cs typeface="Verdana" charset="0"/>
              </a:rPr>
              <a:t>2. Make your own donation first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Your commitment will prepare you to convincingly talk to your prospects</a:t>
            </a:r>
          </a:p>
          <a:p>
            <a:pPr marL="0" indent="0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achet Std Bold" charset="0"/>
                <a:ea typeface="Verdana" charset="0"/>
                <a:cs typeface="Verdana" charset="0"/>
              </a:rPr>
              <a:t>3. Build your initial contact list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Start with your friends and family (perfect your pitch here!)</a:t>
            </a:r>
            <a:endParaRPr lang="en-US" sz="1600" dirty="0">
              <a:latin typeface="Cachet Std Bold" charset="0"/>
              <a:ea typeface="Verdana" charset="0"/>
              <a:cs typeface="Verdana" charset="0"/>
            </a:endParaRP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Then add neighbors, business associates, customers, social groups, child’s sports team, scouts and church groups</a:t>
            </a:r>
          </a:p>
          <a:p>
            <a:pPr marL="0" indent="0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achet Std Bold" charset="0"/>
                <a:ea typeface="Verdana" charset="0"/>
                <a:cs typeface="Verdana" charset="0"/>
              </a:rPr>
              <a:t>4. Talk to your new prospects in person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Face-to-Face gives you the best opportunity to naturally share YOUR Y story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Typically, gifts are larger in person</a:t>
            </a:r>
          </a:p>
          <a:p>
            <a:pPr marL="0" indent="0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achet Std Bold" charset="0"/>
                <a:ea typeface="Verdana" charset="0"/>
                <a:cs typeface="Verdana" charset="0"/>
              </a:rPr>
              <a:t>5. Ask for a specific amount </a:t>
            </a: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People like to know what size gift they should consider giving</a:t>
            </a:r>
          </a:p>
          <a:p>
            <a:pPr marL="0" indent="0">
              <a:buNone/>
            </a:pPr>
            <a:r>
              <a:rPr lang="en-US" sz="1600" b="1" dirty="0" smtClean="0">
                <a:solidFill>
                  <a:srgbClr val="0070C0"/>
                </a:solidFill>
                <a:latin typeface="Cachet Std Bold" charset="0"/>
                <a:ea typeface="Verdana" charset="0"/>
                <a:cs typeface="Verdana" charset="0"/>
              </a:rPr>
              <a:t>6. Attend Phone Parties, Report Meetings, and Celebrations</a:t>
            </a:r>
            <a:r>
              <a:rPr lang="en-US" sz="1600" b="1" dirty="0">
                <a:solidFill>
                  <a:srgbClr val="0070C0"/>
                </a:solidFill>
                <a:latin typeface="Cachet Std Bold" charset="0"/>
                <a:ea typeface="Verdana" charset="0"/>
                <a:cs typeface="Verdana" charset="0"/>
              </a:rPr>
              <a:t> </a:t>
            </a:r>
            <a:endParaRPr lang="en-US" sz="1600" b="1" dirty="0" smtClean="0">
              <a:solidFill>
                <a:srgbClr val="0070C0"/>
              </a:solidFill>
              <a:latin typeface="Cachet Std Bold" charset="0"/>
              <a:ea typeface="Verdana" charset="0"/>
              <a:cs typeface="Verdana" charset="0"/>
            </a:endParaRPr>
          </a:p>
          <a:p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Be involved and active! Strive to achieve and </a:t>
            </a:r>
            <a:r>
              <a:rPr lang="en-US" sz="1600" u="sng" dirty="0" smtClean="0">
                <a:latin typeface="Cachet Std Bold" charset="0"/>
                <a:ea typeface="Verdana" charset="0"/>
                <a:cs typeface="Verdana" charset="0"/>
              </a:rPr>
              <a:t>exceed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 your goal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440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0"/>
            <a:ext cx="9144000" cy="91440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>6 Steps to Complete your Pledges</a:t>
            </a:r>
            <a:r>
              <a:rPr lang="en-US" sz="35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500" b="1" dirty="0" smtClean="0">
                <a:solidFill>
                  <a:srgbClr val="0070C0"/>
                </a:solidFill>
                <a:latin typeface="Cachet Std Bold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3500" b="1" dirty="0">
              <a:solidFill>
                <a:srgbClr val="0070C0"/>
              </a:solidFill>
              <a:latin typeface="Cachet Std Bold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4267200" cy="2789872"/>
          </a:xfrm>
        </p:spPr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/>
            </a:pPr>
            <a:r>
              <a:rPr lang="en-US" sz="1700" dirty="0" smtClean="0">
                <a:latin typeface="Cachet Std Bold" charset="0"/>
                <a:ea typeface="Verdana" charset="0"/>
                <a:cs typeface="Verdana" charset="0"/>
              </a:rPr>
              <a:t>Fill out your pledge card.</a:t>
            </a:r>
            <a:endParaRPr lang="en-US" sz="1700" dirty="0">
              <a:latin typeface="Cachet Std Bold" charset="0"/>
              <a:ea typeface="Verdana" charset="0"/>
              <a:cs typeface="Verdana" charset="0"/>
            </a:endParaRPr>
          </a:p>
          <a:p>
            <a:pPr>
              <a:buFont typeface="+mj-lt"/>
              <a:buAutoNum type="arabicPeriod"/>
            </a:pPr>
            <a:r>
              <a:rPr lang="en-US" sz="1700" dirty="0" smtClean="0">
                <a:latin typeface="Cachet Std Bold" charset="0"/>
                <a:ea typeface="Verdana" charset="0"/>
                <a:cs typeface="Verdana" charset="0"/>
              </a:rPr>
              <a:t>Confirm name, address, email and phone.</a:t>
            </a:r>
          </a:p>
          <a:p>
            <a:pPr>
              <a:buFont typeface="+mj-lt"/>
              <a:buAutoNum type="arabicPeriod"/>
            </a:pPr>
            <a:r>
              <a:rPr lang="en-US" sz="1700" dirty="0" smtClean="0">
                <a:latin typeface="Cachet Std Bold" charset="0"/>
                <a:ea typeface="Verdana" charset="0"/>
                <a:cs typeface="Verdana" charset="0"/>
              </a:rPr>
              <a:t>Confirm pledge amount.</a:t>
            </a:r>
          </a:p>
          <a:p>
            <a:pPr>
              <a:buFont typeface="+mj-lt"/>
              <a:buAutoNum type="arabicPeriod"/>
            </a:pPr>
            <a:r>
              <a:rPr lang="en-US" sz="1700" dirty="0" smtClean="0">
                <a:latin typeface="Cachet Std Bold" charset="0"/>
                <a:ea typeface="Verdana" charset="0"/>
                <a:cs typeface="Verdana" charset="0"/>
              </a:rPr>
              <a:t>Confirm how they want to be billed.</a:t>
            </a:r>
          </a:p>
          <a:p>
            <a:pPr>
              <a:buFont typeface="+mj-lt"/>
              <a:buAutoNum type="arabicPeriod"/>
            </a:pPr>
            <a:r>
              <a:rPr lang="en-US" sz="1700" dirty="0" smtClean="0">
                <a:latin typeface="Cachet Std Bold" charset="0"/>
                <a:ea typeface="Verdana" charset="0"/>
                <a:cs typeface="Verdana" charset="0"/>
              </a:rPr>
              <a:t>Email above information to Stacy Wells within 24 hours of pledge.</a:t>
            </a:r>
          </a:p>
          <a:p>
            <a:pPr>
              <a:buFont typeface="+mj-lt"/>
              <a:buAutoNum type="arabicPeriod"/>
            </a:pPr>
            <a:r>
              <a:rPr lang="en-US" sz="1700" dirty="0" smtClean="0">
                <a:latin typeface="Cachet Std Bold" charset="0"/>
                <a:ea typeface="Verdana" charset="0"/>
                <a:cs typeface="Verdana" charset="0"/>
              </a:rPr>
              <a:t>Turn in completed pledge cards to the branch by </a:t>
            </a:r>
            <a:r>
              <a:rPr lang="en-US" sz="1700" b="1" dirty="0" smtClean="0">
                <a:solidFill>
                  <a:srgbClr val="01A490"/>
                </a:solidFill>
                <a:latin typeface="Cachet Std Bold" charset="0"/>
                <a:ea typeface="Verdana" charset="0"/>
                <a:cs typeface="Verdana" charset="0"/>
              </a:rPr>
              <a:t>February 24, 2016</a:t>
            </a:r>
            <a:r>
              <a:rPr lang="en-US" sz="1700" dirty="0" smtClean="0">
                <a:latin typeface="Cachet Std Bold" charset="0"/>
                <a:ea typeface="Verdana" charset="0"/>
                <a:cs typeface="Verdana" charset="0"/>
              </a:rPr>
              <a:t>.</a:t>
            </a:r>
            <a:endParaRPr lang="en-US" sz="1700" dirty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endParaRPr lang="en-US" sz="1700" dirty="0" smtClean="0">
              <a:latin typeface="Cachet Std Bold" charset="0"/>
              <a:ea typeface="Verdana" charset="0"/>
              <a:cs typeface="Verdana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Verdana" charset="0"/>
                <a:ea typeface="Verdana" charset="0"/>
                <a:cs typeface="Verdana" charset="0"/>
              </a:rPr>
              <a:t> </a:t>
            </a:r>
            <a:endParaRPr lang="en-US" sz="1600" dirty="0">
              <a:latin typeface="Verdana" charset="0"/>
              <a:ea typeface="Verdana" charset="0"/>
              <a:cs typeface="Verdana" charset="0"/>
            </a:endParaRPr>
          </a:p>
          <a:p>
            <a:pPr>
              <a:buFont typeface="+mj-lt"/>
              <a:buAutoNum type="arabicPeriod"/>
            </a:pPr>
            <a:endParaRPr lang="en-US" sz="1600" dirty="0" smtClean="0">
              <a:latin typeface="Verdana" charset="0"/>
              <a:ea typeface="Verdana" charset="0"/>
              <a:cs typeface="Verdan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5638800"/>
            <a:ext cx="792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chet Std Bold" charset="0"/>
                <a:ea typeface="Verdana" charset="0"/>
                <a:cs typeface="Verdana" charset="0"/>
              </a:rPr>
              <a:t>Important Note: 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It </a:t>
            </a:r>
            <a:r>
              <a:rPr lang="en-US" sz="1600" dirty="0">
                <a:latin typeface="Cachet Std Bold" charset="0"/>
                <a:ea typeface="Verdana" charset="0"/>
                <a:cs typeface="Verdana" charset="0"/>
              </a:rPr>
              <a:t>is best for divisions to submit potential prospects to Stacy Wells at </a:t>
            </a:r>
            <a:r>
              <a:rPr lang="en-US" sz="1600" b="1" dirty="0">
                <a:solidFill>
                  <a:srgbClr val="01A490"/>
                </a:solidFill>
                <a:latin typeface="Cachet Std Bold" charset="0"/>
                <a:ea typeface="Verdana" charset="0"/>
                <a:cs typeface="Verdana" charset="0"/>
              </a:rPr>
              <a:t>swells@ymcadallas.org</a:t>
            </a:r>
            <a:r>
              <a:rPr lang="en-US" sz="1600" dirty="0">
                <a:latin typeface="Cachet Std Bold" charset="0"/>
                <a:ea typeface="Verdana" charset="0"/>
                <a:cs typeface="Verdana" charset="0"/>
              </a:rPr>
              <a:t>. 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We do not </a:t>
            </a:r>
            <a:r>
              <a:rPr lang="en-US" sz="1600" dirty="0">
                <a:latin typeface="Cachet Std Bold" charset="0"/>
                <a:ea typeface="Verdana" charset="0"/>
                <a:cs typeface="Verdana" charset="0"/>
              </a:rPr>
              <a:t>want prospects to be targeted by multiple campaigners. </a:t>
            </a:r>
            <a:r>
              <a:rPr lang="en-US" sz="1600" dirty="0" smtClean="0">
                <a:latin typeface="Cachet Std Bold" charset="0"/>
                <a:ea typeface="Verdana" charset="0"/>
                <a:cs typeface="Verdana" charset="0"/>
              </a:rPr>
              <a:t> Past donation history can be provided to assist with your ask too!</a:t>
            </a:r>
            <a:r>
              <a:rPr lang="en-US" sz="1600" dirty="0">
                <a:latin typeface="Verdana" charset="0"/>
                <a:ea typeface="Verdana" charset="0"/>
                <a:cs typeface="Verdana" charset="0"/>
              </a:rPr>
              <a:t/>
            </a:r>
            <a:br>
              <a:rPr lang="en-US" sz="1600" dirty="0">
                <a:latin typeface="Verdana" charset="0"/>
                <a:ea typeface="Verdana" charset="0"/>
                <a:cs typeface="Verdana" charset="0"/>
              </a:rPr>
            </a:br>
            <a:endParaRPr lang="en-US" sz="1600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152401"/>
            <a:ext cx="1384254" cy="1142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78" y="760527"/>
            <a:ext cx="1752600" cy="534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835637"/>
              </p:ext>
            </p:extLst>
          </p:nvPr>
        </p:nvGraphicFramePr>
        <p:xfrm>
          <a:off x="5105400" y="2209800"/>
          <a:ext cx="3048953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Document" r:id="rId6" imgW="7028924" imgH="7729818" progId="Word.Document.8">
                  <p:embed/>
                </p:oleObj>
              </mc:Choice>
              <mc:Fallback>
                <p:oleObj name="Document" r:id="rId6" imgW="7028924" imgH="7729818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05400" y="2209800"/>
                        <a:ext cx="3048953" cy="335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605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4007</TotalTime>
  <Words>910</Words>
  <Application>Microsoft Macintosh PowerPoint</Application>
  <PresentationFormat>On-screen Show (4:3)</PresentationFormat>
  <Paragraphs>155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Cachet Std Bold</vt:lpstr>
      <vt:lpstr>Calibri</vt:lpstr>
      <vt:lpstr>Verdana</vt:lpstr>
      <vt:lpstr>Office Theme</vt:lpstr>
      <vt:lpstr>Document</vt:lpstr>
      <vt:lpstr>PowerPoint Presentation</vt:lpstr>
      <vt:lpstr>Our Y Story Or, why we spend our time helping out!</vt:lpstr>
      <vt:lpstr>100% of YOUR Annual Campaign Donations provide scholarships, subsidies and support for  Park Cities Family YMCA Programs  No one is ever turned away  because of the inability to pay!</vt:lpstr>
      <vt:lpstr>The Power of Teamwork  makes it possible!</vt:lpstr>
      <vt:lpstr> Division Leaders Recruit 5 team captains to lead &amp; motivate  </vt:lpstr>
      <vt:lpstr>Team Captains Recruit 5 volunteer campaigners to support &amp; inspire  Solicit donations and raise awareness to support the programs, scholarships and subsidies of the Park Cities Family YMCA. </vt:lpstr>
      <vt:lpstr>Our 2016 Goal is $435,000</vt:lpstr>
      <vt:lpstr>6 Steps to a Successful Ask</vt:lpstr>
      <vt:lpstr>6 Steps to Complete your Pledges </vt:lpstr>
      <vt:lpstr>Important Dates</vt:lpstr>
      <vt:lpstr> Park Cities Family YMCA  2016 Calling Parties 5:30 to 7:00pm at PCYMCA  </vt:lpstr>
      <vt:lpstr>Campaign Awards</vt:lpstr>
      <vt:lpstr>Awards</vt:lpstr>
      <vt:lpstr>Roger Moon    rmoon@ymcadallas.org  Kendra Yanchak kyanchak@ymcadallas.org  Stacy Wells swells@ymcadallas.org   Park Cities Family YMCA - (214) 526-7293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</dc:title>
  <dc:creator>Administrator</dc:creator>
  <cp:lastModifiedBy>Saffie Farris</cp:lastModifiedBy>
  <cp:revision>193</cp:revision>
  <cp:lastPrinted>2015-10-13T16:38:31Z</cp:lastPrinted>
  <dcterms:created xsi:type="dcterms:W3CDTF">2013-12-30T19:05:39Z</dcterms:created>
  <dcterms:modified xsi:type="dcterms:W3CDTF">2015-10-20T20:35:52Z</dcterms:modified>
</cp:coreProperties>
</file>